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60" r:id="rId4"/>
    <p:sldId id="270" r:id="rId5"/>
    <p:sldId id="271" r:id="rId6"/>
    <p:sldId id="267" r:id="rId7"/>
    <p:sldId id="272" r:id="rId8"/>
    <p:sldId id="276" r:id="rId9"/>
    <p:sldId id="277" r:id="rId10"/>
    <p:sldId id="278" r:id="rId11"/>
    <p:sldId id="269" r:id="rId12"/>
    <p:sldId id="261" r:id="rId13"/>
    <p:sldId id="266" r:id="rId14"/>
    <p:sldId id="262" r:id="rId15"/>
    <p:sldId id="265" r:id="rId16"/>
    <p:sldId id="264" r:id="rId17"/>
    <p:sldId id="279" r:id="rId18"/>
    <p:sldId id="263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86833"/>
  </p:normalViewPr>
  <p:slideViewPr>
    <p:cSldViewPr snapToGrid="0" snapToObjects="1">
      <p:cViewPr>
        <p:scale>
          <a:sx n="68" d="100"/>
          <a:sy n="68" d="100"/>
        </p:scale>
        <p:origin x="28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87A69-8481-E14D-9D61-A21F6581F3F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4CA88-342C-E540-97F2-BAC36D553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02325-4FA0-FB4A-B6EF-58C940D7D61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9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key idea of a genetic algorithm is to maintain a set of candidate solutions -- which in this case are randomly perturbed adversarial graphs.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candidate solution 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get a fitness score that measures the quality of the solution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 measured by loss function -&gt; higher loss =&gt; higher fitness score.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each step, the candidates with the best fitness scores are chosen. Crossover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mixes the edges of selected candidates to create new graphs for the next step.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Mutation will change edges.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paper considers</a:t>
            </a:r>
            <a:r>
              <a:rPr lang="en-US" baseline="0" dirty="0" smtClean="0"/>
              <a:t> two different problem settings </a:t>
            </a:r>
            <a:r>
              <a:rPr lang="mr-IN" baseline="0" dirty="0" smtClean="0"/>
              <a:t>–</a:t>
            </a:r>
            <a:r>
              <a:rPr lang="en-US" baseline="0" dirty="0" smtClean="0"/>
              <a:t> (1) semi-supervised node classification in a large graph where the goal is to classify nodes in the graph into K classes given a limited number of labeled examples. A typically setting is classifying research papers in citation networks. </a:t>
            </a:r>
          </a:p>
          <a:p>
            <a:r>
              <a:rPr lang="en-US" baseline="0" dirty="0" smtClean="0"/>
              <a:t>(2) Graph classification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where the goal is classify a collection of small graphs into different categories. A common setting is protein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S2v</a:t>
            </a:r>
            <a:r>
              <a:rPr lang="en-US" baseline="0" dirty="0" smtClean="0"/>
              <a:t> uses global mean pooling over all nodes in the graph </a:t>
            </a:r>
            <a:r>
              <a:rPr lang="mr-IN" baseline="0" dirty="0" smtClean="0"/>
              <a:t>–</a:t>
            </a:r>
            <a:r>
              <a:rPr lang="en-US" baseline="0" dirty="0" smtClean="0"/>
              <a:t> WBA is not effective since the same gradient is dispatched to all the nodes.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3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2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6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8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3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paper considers</a:t>
            </a:r>
            <a:r>
              <a:rPr lang="en-US" baseline="0" dirty="0" smtClean="0"/>
              <a:t> two different problem settings </a:t>
            </a:r>
            <a:r>
              <a:rPr lang="mr-IN" baseline="0" dirty="0" smtClean="0"/>
              <a:t>–</a:t>
            </a:r>
            <a:r>
              <a:rPr lang="en-US" baseline="0" dirty="0" smtClean="0"/>
              <a:t> (1) semi-supervised node classification in a large graph where the goal is to classify nodes in the graph into K classes given a limited number of labeled examples. A typically setting is classifying research papers in citation networks. </a:t>
            </a:r>
          </a:p>
          <a:p>
            <a:r>
              <a:rPr lang="en-US" baseline="0" dirty="0" smtClean="0"/>
              <a:t>(2) Graph classification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where the goal is classify a collection of small graphs into different categories. A common setting is classifying small molecules such as  proteins.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Inductive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transductive</a:t>
            </a:r>
            <a:r>
              <a:rPr lang="en-US" baseline="0" dirty="0" smtClean="0"/>
              <a:t> learning scenarios. Graph classification inductive while node classification is typically inductive.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Attack is targeted -&gt; in the sense that the goal is to attack a particular node rather than the overall model performance.</a:t>
            </a:r>
          </a:p>
          <a:p>
            <a:r>
              <a:rPr lang="en-US" baseline="0" dirty="0" smtClean="0"/>
              <a:t>Instead of say images where targeted attacks focus on classifying to a particular class.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attacker is aimed at fooling the classifier f , instead of actually changing the true label of the instance </a:t>
            </a:r>
          </a:p>
          <a:p>
            <a:r>
              <a:rPr lang="en-US" altLang="zh-CN" sz="12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most cases, the explicit</a:t>
            </a:r>
            <a:r>
              <a:rPr lang="en-US" altLang="zh-CN" sz="12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semantics is unknown.</a:t>
            </a:r>
          </a:p>
          <a:p>
            <a:r>
              <a:rPr lang="en-US" altLang="zh-CN" sz="12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 can’t add an edge between two nodes that are too far from each other.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79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RBA </a:t>
            </a:r>
            <a:r>
              <a:rPr lang="mr-IN" baseline="0" dirty="0" smtClean="0"/>
              <a:t>–</a:t>
            </a:r>
            <a:r>
              <a:rPr lang="en-US" baseline="0" dirty="0" smtClean="0"/>
              <a:t> is one-step further where queries are allowed only on some samples while the attacker must attack other samples.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/>
              <a:t>In practice, the dataset is split into training set and test set. The attacker is trained</a:t>
            </a:r>
            <a:r>
              <a:rPr kumimoji="1" lang="en-US" altLang="zh-CN" sz="1200" baseline="0" dirty="0" smtClean="0"/>
              <a:t> on the training set and is required to create modifications to unseen examples in the test set.</a:t>
            </a:r>
            <a:endParaRPr kumimoji="1" lang="zh-CN" alt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0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Q function is the expected reward following the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4CA88-342C-E540-97F2-BAC36D5533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8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3975233"/>
            <a:ext cx="7738713" cy="57752"/>
            <a:chOff x="-1" y="3705726"/>
            <a:chExt cx="9144001" cy="96253"/>
          </a:xfrm>
        </p:grpSpPr>
        <p:sp>
          <p:nvSpPr>
            <p:cNvPr id="7" name="Rectangle 6"/>
            <p:cNvSpPr/>
            <p:nvPr userDrawn="1"/>
          </p:nvSpPr>
          <p:spPr>
            <a:xfrm>
              <a:off x="-1" y="3705726"/>
              <a:ext cx="6352674" cy="96253"/>
            </a:xfrm>
            <a:prstGeom prst="rect">
              <a:avLst/>
            </a:prstGeom>
            <a:solidFill>
              <a:srgbClr val="3446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352674" y="3705726"/>
              <a:ext cx="2791326" cy="96253"/>
            </a:xfrm>
            <a:prstGeom prst="rect">
              <a:avLst/>
            </a:prstGeom>
            <a:solidFill>
              <a:srgbClr val="D66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8470232" cy="96253"/>
          </a:xfrm>
          <a:prstGeom prst="rect">
            <a:avLst/>
          </a:prstGeom>
          <a:solidFill>
            <a:srgbClr val="344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470233" y="1"/>
            <a:ext cx="3721768" cy="96253"/>
          </a:xfrm>
          <a:prstGeom prst="rect">
            <a:avLst/>
          </a:prstGeom>
          <a:solidFill>
            <a:srgbClr val="D66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6761748"/>
            <a:ext cx="12192001" cy="96253"/>
          </a:xfrm>
          <a:prstGeom prst="rect">
            <a:avLst/>
          </a:prstGeom>
          <a:solidFill>
            <a:srgbClr val="344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21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4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8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8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6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07F6-607A-784E-BB2A-6739CCB720D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85FA-F735-014B-AADC-0E4480505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9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A87EE-CEF9-1D4E-BBAD-845D81B25D6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505E-FFDB-3748-8414-06ED870F779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7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10751.pdf" TargetMode="External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Bylnx209YX" TargetMode="External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3133" y="1236930"/>
            <a:ext cx="91626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Adversarial Attack on Graph Structured </a:t>
            </a:r>
            <a:r>
              <a:rPr lang="en-US" sz="3600" dirty="0" smtClean="0"/>
              <a:t>Data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2200" dirty="0" smtClean="0"/>
              <a:t>Dai et. al (ICML 2018)</a:t>
            </a: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FA3F8ED-25B6-2645-AB84-9A2A926066D0}"/>
              </a:ext>
            </a:extLst>
          </p:cNvPr>
          <p:cNvSpPr txBox="1"/>
          <p:nvPr/>
        </p:nvSpPr>
        <p:spPr>
          <a:xfrm>
            <a:off x="5340643" y="4444537"/>
            <a:ext cx="220765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/>
                </a:solidFill>
              </a:rPr>
              <a:t>Presented by</a:t>
            </a:r>
          </a:p>
          <a:p>
            <a:pPr algn="ctr"/>
            <a:endParaRPr lang="en-US" sz="2600" dirty="0" smtClean="0">
              <a:solidFill>
                <a:prstClr val="black"/>
              </a:solidFill>
            </a:endParaRPr>
          </a:p>
          <a:p>
            <a:pPr algn="ctr"/>
            <a:r>
              <a:rPr lang="en-US" sz="2600" dirty="0" smtClean="0">
                <a:solidFill>
                  <a:prstClr val="black"/>
                </a:solidFill>
              </a:rPr>
              <a:t>Aravind Sankar</a:t>
            </a:r>
            <a:endParaRPr lang="en-US" sz="2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0"/>
    </mc:Choice>
    <mc:Fallback xmlns="">
      <p:transition spd="slow" advTm="875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Genetic Algorithm</a:t>
            </a:r>
            <a:endParaRPr kumimoji="1" lang="en-US" altLang="zh-CN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19" y="1279503"/>
            <a:ext cx="6416574" cy="5001471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838200" y="1862947"/>
            <a:ext cx="5394649" cy="2420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690690"/>
            <a:ext cx="4890796" cy="4371444"/>
          </a:xfrm>
        </p:spPr>
        <p:txBody>
          <a:bodyPr>
            <a:normAutofit/>
          </a:bodyPr>
          <a:lstStyle/>
          <a:p>
            <a:r>
              <a:rPr kumimoji="1" lang="en-US" altLang="zh-CN" sz="2400" b="1" dirty="0" smtClean="0"/>
              <a:t>Population</a:t>
            </a:r>
            <a:r>
              <a:rPr kumimoji="1" lang="en-US" altLang="zh-CN" sz="2400" dirty="0"/>
              <a:t>: random valid modifications to G.</a:t>
            </a:r>
          </a:p>
          <a:p>
            <a:r>
              <a:rPr kumimoji="1" lang="en-US" altLang="zh-CN" sz="2400" b="1" dirty="0"/>
              <a:t>Fitness</a:t>
            </a:r>
            <a:r>
              <a:rPr kumimoji="1" lang="en-US" altLang="zh-CN" sz="2400" dirty="0"/>
              <a:t>: measured by the loss function. </a:t>
            </a:r>
          </a:p>
          <a:p>
            <a:r>
              <a:rPr kumimoji="1" lang="en-US" altLang="zh-CN" sz="2400" b="1" dirty="0"/>
              <a:t>Selection</a:t>
            </a:r>
            <a:r>
              <a:rPr kumimoji="1" lang="en-US" altLang="zh-CN" sz="2400" dirty="0"/>
              <a:t>: weighted </a:t>
            </a:r>
            <a:r>
              <a:rPr kumimoji="1" lang="en-US" altLang="zh-CN" sz="2400" dirty="0" smtClean="0"/>
              <a:t>sampling or greedy. </a:t>
            </a:r>
          </a:p>
          <a:p>
            <a:r>
              <a:rPr kumimoji="1" lang="en-US" altLang="zh-CN" sz="2400" b="1" dirty="0" smtClean="0"/>
              <a:t>Crossover</a:t>
            </a:r>
            <a:r>
              <a:rPr kumimoji="1" lang="en-US" altLang="zh-CN" sz="2400" dirty="0" smtClean="0"/>
              <a:t>: </a:t>
            </a:r>
            <a:r>
              <a:rPr lang="en-US" sz="2400" dirty="0"/>
              <a:t>randomly </a:t>
            </a:r>
            <a:r>
              <a:rPr lang="en-US" sz="2400" dirty="0" smtClean="0"/>
              <a:t>pick two </a:t>
            </a:r>
            <a:r>
              <a:rPr lang="en-US" sz="2400" dirty="0"/>
              <a:t>candidates </a:t>
            </a:r>
            <a:r>
              <a:rPr lang="en-US" sz="2400" dirty="0" smtClean="0"/>
              <a:t>and mix their edges.</a:t>
            </a:r>
            <a:endParaRPr kumimoji="1" lang="en-US" altLang="zh-CN" sz="2400" dirty="0" smtClean="0"/>
          </a:p>
          <a:p>
            <a:r>
              <a:rPr kumimoji="1" lang="en-US" altLang="zh-CN" sz="2400" b="1" dirty="0" smtClean="0">
                <a:latin typeface="Calibri" charset="0"/>
                <a:ea typeface="Calibri" charset="0"/>
                <a:cs typeface="Calibri" charset="0"/>
              </a:rPr>
              <a:t>Mutation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kumimoji="1" lang="en-US" altLang="zh-CN" sz="24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certain probability to change each edge (</a:t>
            </a:r>
            <a:r>
              <a:rPr kumimoji="1"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u,v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) to either (</a:t>
            </a:r>
            <a:r>
              <a:rPr kumimoji="1"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u,v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’) or (</a:t>
            </a:r>
            <a:r>
              <a:rPr kumimoji="1" lang="en-US" altLang="zh-CN" sz="2400" dirty="0" err="1" smtClean="0">
                <a:latin typeface="Calibri" charset="0"/>
                <a:ea typeface="Calibri" charset="0"/>
                <a:cs typeface="Calibri" charset="0"/>
              </a:rPr>
              <a:t>u’,v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altLang="zh-CN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84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Experiments: graph-level attack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0911"/>
          </a:xfrm>
        </p:spPr>
        <p:txBody>
          <a:bodyPr>
            <a:noAutofit/>
          </a:bodyPr>
          <a:lstStyle/>
          <a:p>
            <a:r>
              <a:rPr lang="en-US" sz="2200" b="1" dirty="0"/>
              <a:t>D</a:t>
            </a:r>
            <a:r>
              <a:rPr lang="en-US" sz="2200" b="1" dirty="0" smtClean="0"/>
              <a:t>ataset</a:t>
            </a:r>
            <a:r>
              <a:rPr lang="en-US" sz="2200" dirty="0"/>
              <a:t>: </a:t>
            </a:r>
          </a:p>
          <a:p>
            <a:pPr lvl="1"/>
            <a:r>
              <a:rPr lang="en-US" sz="2200" dirty="0" smtClean="0"/>
              <a:t>15,000 synthetically generated </a:t>
            </a:r>
            <a:r>
              <a:rPr lang="en-US" sz="2200" dirty="0" err="1" smtClean="0"/>
              <a:t>Erdos-Renyi</a:t>
            </a:r>
            <a:r>
              <a:rPr lang="en-US" sz="2200" dirty="0" smtClean="0"/>
              <a:t> </a:t>
            </a:r>
            <a:r>
              <a:rPr lang="en-US" sz="2200" dirty="0"/>
              <a:t>random </a:t>
            </a:r>
            <a:r>
              <a:rPr lang="en-US" sz="2200" dirty="0" smtClean="0"/>
              <a:t>graphs. </a:t>
            </a:r>
            <a:r>
              <a:rPr lang="en-US" sz="2200" dirty="0"/>
              <a:t>Divided into training set, test set I and test set Ⅱ(for RBA attack</a:t>
            </a:r>
            <a:r>
              <a:rPr lang="en-US" sz="2200" dirty="0" smtClean="0"/>
              <a:t>).</a:t>
            </a:r>
          </a:p>
          <a:p>
            <a:pPr lvl="1"/>
            <a:r>
              <a:rPr lang="en-US" sz="2200" dirty="0" smtClean="0"/>
              <a:t>Classifier predicts the number of connected components in each graph. </a:t>
            </a:r>
          </a:p>
          <a:p>
            <a:r>
              <a:rPr lang="en-US" sz="2200" b="1" dirty="0" smtClean="0"/>
              <a:t>Gold </a:t>
            </a:r>
            <a:r>
              <a:rPr lang="en-US" sz="2200" b="1" dirty="0"/>
              <a:t>Standard Classifier</a:t>
            </a:r>
            <a:r>
              <a:rPr lang="en-US" sz="2200" dirty="0"/>
              <a:t>: how many connected components (up to 3</a:t>
            </a:r>
            <a:r>
              <a:rPr lang="en-US" sz="2200" dirty="0" smtClean="0"/>
              <a:t>).</a:t>
            </a:r>
          </a:p>
          <a:p>
            <a:r>
              <a:rPr lang="en-US" sz="2200" b="1" dirty="0" smtClean="0"/>
              <a:t>Target Model</a:t>
            </a:r>
            <a:r>
              <a:rPr lang="en-US" sz="2200" dirty="0"/>
              <a:t>: </a:t>
            </a:r>
            <a:r>
              <a:rPr lang="en-US" sz="2200" dirty="0" smtClean="0"/>
              <a:t>structure2vec (message passing neural network).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74" y="4494511"/>
            <a:ext cx="6169279" cy="171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Experiments: graph-level attack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90"/>
            <a:ext cx="10989733" cy="4386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3697" y="3981629"/>
            <a:ext cx="10989733" cy="831003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Experiments</a:t>
            </a:r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: node-level attack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199" y="4738204"/>
            <a:ext cx="69003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Datasets: </a:t>
            </a:r>
            <a:r>
              <a:rPr lang="en-US" sz="2200" dirty="0" smtClean="0"/>
              <a:t>Benchmark citation networks. </a:t>
            </a:r>
          </a:p>
          <a:p>
            <a:endParaRPr lang="en-US" sz="2200" b="1" dirty="0" smtClean="0"/>
          </a:p>
          <a:p>
            <a:r>
              <a:rPr lang="en-US" sz="2200" b="1" dirty="0" smtClean="0"/>
              <a:t>Target Model</a:t>
            </a:r>
            <a:r>
              <a:rPr lang="en-US" sz="2200" dirty="0" smtClean="0"/>
              <a:t>: 2-layer GCN. </a:t>
            </a:r>
          </a:p>
          <a:p>
            <a:endParaRPr lang="en-US" sz="2200" dirty="0"/>
          </a:p>
          <a:p>
            <a:r>
              <a:rPr lang="en-US" sz="2200" b="1" dirty="0" smtClean="0"/>
              <a:t>Budget</a:t>
            </a:r>
            <a:r>
              <a:rPr lang="en-US" sz="2200" dirty="0" smtClean="0"/>
              <a:t>: Delete single edge within 2-hops of target node c.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580" r="30934"/>
          <a:stretch/>
        </p:blipFill>
        <p:spPr>
          <a:xfrm>
            <a:off x="838200" y="2184400"/>
            <a:ext cx="5541307" cy="1984632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507" y="2184400"/>
            <a:ext cx="4924691" cy="2553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38533" y="5181600"/>
            <a:ext cx="392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Graph Convolutional Network (GCN)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4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Experiments: node-level attack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49800" cy="25448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Gradient-based WBA does quite well.</a:t>
            </a:r>
          </a:p>
          <a:p>
            <a:r>
              <a:rPr lang="en-US" sz="2400" dirty="0" smtClean="0"/>
              <a:t>Lower attack effectiveness in black-box setting.</a:t>
            </a:r>
          </a:p>
          <a:p>
            <a:r>
              <a:rPr lang="en-US" sz="2400" dirty="0" smtClean="0"/>
              <a:t>~10% performance decrease on single edge deletion attack.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24" y="1484613"/>
            <a:ext cx="5470901" cy="51414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3824" y="3640666"/>
            <a:ext cx="5315918" cy="287867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83826" y="4267197"/>
            <a:ext cx="5315918" cy="287867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Experiments</a:t>
            </a:r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: Simple Defense 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Strategy (Edge dropout)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4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Edge dropout during training for defense. </a:t>
            </a:r>
          </a:p>
          <a:p>
            <a:r>
              <a:rPr lang="en-US" sz="2400" dirty="0" smtClean="0"/>
              <a:t>Attack rate decreases by 1%.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94" y="3056650"/>
            <a:ext cx="7669938" cy="3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Experiments: Adversarial Graphs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41" y="2259238"/>
            <a:ext cx="8790517" cy="36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03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GNN </a:t>
            </a:r>
            <a:r>
              <a:rPr lang="en-US" dirty="0"/>
              <a:t>models can be quite vulnerable to </a:t>
            </a:r>
            <a:r>
              <a:rPr lang="en-US" dirty="0" smtClean="0"/>
              <a:t>adversarial </a:t>
            </a:r>
            <a:r>
              <a:rPr lang="en-US" dirty="0"/>
              <a:t>attacks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Single edge deletion can lead to 10% drop in model performance. </a:t>
            </a:r>
          </a:p>
          <a:p>
            <a:r>
              <a:rPr lang="en-US" dirty="0" smtClean="0"/>
              <a:t>Simple </a:t>
            </a:r>
            <a:r>
              <a:rPr lang="en-US" dirty="0"/>
              <a:t>defense strategies </a:t>
            </a:r>
            <a:r>
              <a:rPr lang="en-US" dirty="0" smtClean="0"/>
              <a:t>might help </a:t>
            </a:r>
            <a:r>
              <a:rPr lang="en-US" dirty="0"/>
              <a:t>improve the robustness of graph </a:t>
            </a:r>
            <a:r>
              <a:rPr lang="en-US" dirty="0" smtClean="0"/>
              <a:t>neural models.</a:t>
            </a:r>
          </a:p>
          <a:p>
            <a:endParaRPr lang="en-US" dirty="0"/>
          </a:p>
          <a:p>
            <a:r>
              <a:rPr lang="en-US" dirty="0" smtClean="0"/>
              <a:t>Limitations: </a:t>
            </a:r>
          </a:p>
          <a:p>
            <a:pPr lvl="1"/>
            <a:r>
              <a:rPr lang="en-US" sz="2600" dirty="0" smtClean="0"/>
              <a:t>RL attack is not much better than a greedy gradient-based attack for node classification. </a:t>
            </a:r>
          </a:p>
          <a:p>
            <a:pPr lvl="1"/>
            <a:r>
              <a:rPr lang="en-US" sz="2600" dirty="0" smtClean="0"/>
              <a:t>Explicit semantics/gold classifier is unrealistic. Need better graph graph similarity metrics. </a:t>
            </a:r>
          </a:p>
          <a:p>
            <a:pPr lvl="1"/>
            <a:r>
              <a:rPr lang="en-US" sz="2600" dirty="0" smtClean="0"/>
              <a:t>Training an RL agent is computationally very expensive in practice and requires lots of data.</a:t>
            </a:r>
          </a:p>
          <a:p>
            <a:pPr lvl="1"/>
            <a:r>
              <a:rPr lang="en-US" sz="2600" dirty="0" smtClean="0"/>
              <a:t>Need better automated mechanism to test the true label of an arbitrary graph/node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Related Work </a:t>
            </a:r>
            <a:r>
              <a:rPr lang="mr-IN" sz="38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 Adding fake nodes 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92860" cy="454746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Other attack models? 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Non-targeted attack - lower the classification accuracy on all the existing nodes</a:t>
            </a: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Adding fake nodes [1]. 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enerate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adjacency and feature matrices of fake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nodes. 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Two attack methods: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Greedy attack: </a:t>
            </a:r>
          </a:p>
          <a:p>
            <a:pPr lvl="2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iteratively add one feature/edge at each step.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Greedy GAN:</a:t>
            </a:r>
          </a:p>
          <a:p>
            <a:pPr lvl="2"/>
            <a:r>
              <a:rPr lang="en-US" dirty="0" smtClean="0"/>
              <a:t>discriminator </a:t>
            </a:r>
            <a:r>
              <a:rPr lang="en-US" dirty="0"/>
              <a:t>to </a:t>
            </a:r>
            <a:r>
              <a:rPr lang="en-US" dirty="0" smtClean="0"/>
              <a:t>ensure fake </a:t>
            </a:r>
            <a:r>
              <a:rPr lang="en-US" dirty="0"/>
              <a:t>features </a:t>
            </a:r>
            <a:r>
              <a:rPr lang="en-US" dirty="0" smtClean="0"/>
              <a:t>are </a:t>
            </a:r>
            <a:r>
              <a:rPr lang="en-US" dirty="0"/>
              <a:t>similar to the original </a:t>
            </a:r>
            <a:r>
              <a:rPr lang="en-US" dirty="0" smtClean="0"/>
              <a:t>ones.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300" y="6308654"/>
            <a:ext cx="10185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[1] Attack </a:t>
            </a:r>
            <a:r>
              <a:rPr lang="en-US" sz="1600" dirty="0"/>
              <a:t>Graph Convolutional Networks by adding fake </a:t>
            </a:r>
            <a:r>
              <a:rPr lang="en-US" sz="1600" dirty="0" smtClean="0"/>
              <a:t>nodes</a:t>
            </a:r>
            <a:r>
              <a:rPr lang="en-US" sz="1600" dirty="0"/>
              <a:t> -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arxiv.org/pdf/1810.10751.pdf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652" y="1825625"/>
            <a:ext cx="2252847" cy="881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091" y="1690690"/>
            <a:ext cx="2028923" cy="931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506" y="2842109"/>
            <a:ext cx="3713170" cy="34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Related Work </a:t>
            </a:r>
            <a:r>
              <a:rPr lang="mr-IN" sz="3800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 Meta-learning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54746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Attack goal: </a:t>
            </a: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Non-targeted poisoning attack :</a:t>
            </a:r>
          </a:p>
          <a:p>
            <a:pPr lvl="2"/>
            <a:r>
              <a:rPr lang="en-US" dirty="0" smtClean="0"/>
              <a:t>Reduce generalization </a:t>
            </a:r>
            <a:r>
              <a:rPr lang="en-US" dirty="0"/>
              <a:t>performance of the model on the unlabeled nodes.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Meta-learning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Usually optimizes the learning algorithm, e.g.,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by optimizing the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hyper-parameters. </a:t>
            </a: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Poisoning attack Bi-level optimization: </a:t>
            </a:r>
          </a:p>
          <a:p>
            <a:pPr lvl="1"/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Meta-gradients by treating graph structure as a </a:t>
            </a:r>
            <a:r>
              <a:rPr lang="en-US" sz="20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hyper-parameter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Greedy approach to tackle discrete data. </a:t>
            </a:r>
          </a:p>
          <a:p>
            <a:pPr lvl="1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Not clear why it should be better than a greedy gradient attack.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3299" y="6308654"/>
            <a:ext cx="106586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[1</a:t>
            </a:r>
            <a:r>
              <a:rPr lang="en-US" sz="1600" dirty="0"/>
              <a:t>] </a:t>
            </a:r>
            <a:r>
              <a:rPr lang="en-US" sz="1600" dirty="0" smtClean="0"/>
              <a:t>Adversarial attacks on graph neural networks via meta learning - </a:t>
            </a: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openreview.net/pdf?id=Bylnx209YX</a:t>
            </a:r>
            <a:r>
              <a:rPr lang="en-US" sz="1600" dirty="0" smtClean="0"/>
              <a:t> 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52" y="4071551"/>
            <a:ext cx="6423805" cy="5249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843" y="5090924"/>
            <a:ext cx="6901543" cy="3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Problem setting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22478" y="1654243"/>
            <a:ext cx="4614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Semi-supervised node classification</a:t>
            </a:r>
            <a:endParaRPr lang="en-US" sz="2400" dirty="0"/>
          </a:p>
        </p:txBody>
      </p:sp>
      <p:pic>
        <p:nvPicPr>
          <p:cNvPr id="7" name="Picture 2" descr="https://lh6.googleusercontent.com/rIlP5Dmupe2zUHQt_rSkmUqR7b4gr5vJt8380H4-LaWVlG2uWNre9RRtaU_0oNKpigGVBc3demAWqHWc3jJPvK6Zb1KkK8pJnHnp6S7auHSIQ-WzoB8AD1Nvn392eIf6aPgBbqzOai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0875"/>
            <a:ext cx="5730724" cy="36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11"/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3600" dirty="0"/>
          </a:p>
        </p:txBody>
      </p:sp>
      <p:sp>
        <p:nvSpPr>
          <p:cNvPr id="11" name="文本框 2"/>
          <p:cNvSpPr txBox="1"/>
          <p:nvPr/>
        </p:nvSpPr>
        <p:spPr>
          <a:xfrm>
            <a:off x="3097163" y="328397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2" name="组 31"/>
          <p:cNvGrpSpPr/>
          <p:nvPr/>
        </p:nvGrpSpPr>
        <p:grpSpPr>
          <a:xfrm>
            <a:off x="453660" y="2746393"/>
            <a:ext cx="1836528" cy="879074"/>
            <a:chOff x="572650" y="1324438"/>
            <a:chExt cx="6095800" cy="3114462"/>
          </a:xfrm>
        </p:grpSpPr>
        <p:sp>
          <p:nvSpPr>
            <p:cNvPr id="13" name="Shape 112"/>
            <p:cNvSpPr/>
            <p:nvPr/>
          </p:nvSpPr>
          <p:spPr>
            <a:xfrm>
              <a:off x="572650" y="15398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13"/>
            <p:cNvSpPr/>
            <p:nvPr/>
          </p:nvSpPr>
          <p:spPr>
            <a:xfrm>
              <a:off x="1661875" y="13455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14"/>
            <p:cNvSpPr/>
            <p:nvPr/>
          </p:nvSpPr>
          <p:spPr>
            <a:xfrm>
              <a:off x="4657950" y="1820175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15"/>
            <p:cNvSpPr/>
            <p:nvPr/>
          </p:nvSpPr>
          <p:spPr>
            <a:xfrm>
              <a:off x="787400" y="406060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16"/>
            <p:cNvSpPr/>
            <p:nvPr/>
          </p:nvSpPr>
          <p:spPr>
            <a:xfrm>
              <a:off x="4863475" y="34276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17"/>
            <p:cNvSpPr/>
            <p:nvPr/>
          </p:nvSpPr>
          <p:spPr>
            <a:xfrm>
              <a:off x="6290150" y="35298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18"/>
            <p:cNvSpPr/>
            <p:nvPr/>
          </p:nvSpPr>
          <p:spPr>
            <a:xfrm>
              <a:off x="623775" y="262640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119"/>
            <p:cNvSpPr/>
            <p:nvPr/>
          </p:nvSpPr>
          <p:spPr>
            <a:xfrm>
              <a:off x="2167538" y="38059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120"/>
            <p:cNvSpPr/>
            <p:nvPr/>
          </p:nvSpPr>
          <p:spPr>
            <a:xfrm>
              <a:off x="6290150" y="1992125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121"/>
            <p:cNvSpPr/>
            <p:nvPr/>
          </p:nvSpPr>
          <p:spPr>
            <a:xfrm>
              <a:off x="3120200" y="134555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122"/>
            <p:cNvSpPr/>
            <p:nvPr/>
          </p:nvSpPr>
          <p:spPr>
            <a:xfrm>
              <a:off x="1922800" y="2331925"/>
              <a:ext cx="378300" cy="378300"/>
            </a:xfrm>
            <a:prstGeom prst="ellipse">
              <a:avLst/>
            </a:prstGeom>
            <a:solidFill>
              <a:srgbClr val="00FF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123"/>
            <p:cNvSpPr/>
            <p:nvPr/>
          </p:nvSpPr>
          <p:spPr>
            <a:xfrm>
              <a:off x="3762425" y="4003625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124"/>
            <p:cNvSpPr/>
            <p:nvPr/>
          </p:nvSpPr>
          <p:spPr>
            <a:xfrm>
              <a:off x="2987250" y="2977900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Shape 125"/>
            <p:cNvCxnSpPr/>
            <p:nvPr/>
          </p:nvCxnSpPr>
          <p:spPr>
            <a:xfrm>
              <a:off x="1984774" y="1668449"/>
              <a:ext cx="127200" cy="663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Shape 126"/>
            <p:cNvCxnSpPr/>
            <p:nvPr/>
          </p:nvCxnSpPr>
          <p:spPr>
            <a:xfrm flipH="1">
              <a:off x="2245601" y="1668449"/>
              <a:ext cx="930000" cy="718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Shape 127"/>
            <p:cNvCxnSpPr/>
            <p:nvPr/>
          </p:nvCxnSpPr>
          <p:spPr>
            <a:xfrm>
              <a:off x="2245699" y="2654824"/>
              <a:ext cx="797100" cy="378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hape 128"/>
            <p:cNvCxnSpPr/>
            <p:nvPr/>
          </p:nvCxnSpPr>
          <p:spPr>
            <a:xfrm>
              <a:off x="895549" y="1862749"/>
              <a:ext cx="1027200" cy="6582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Shape 129"/>
            <p:cNvCxnSpPr/>
            <p:nvPr/>
          </p:nvCxnSpPr>
          <p:spPr>
            <a:xfrm>
              <a:off x="2111950" y="2710225"/>
              <a:ext cx="244800" cy="1095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Shape 130"/>
            <p:cNvCxnSpPr/>
            <p:nvPr/>
          </p:nvCxnSpPr>
          <p:spPr>
            <a:xfrm>
              <a:off x="3310149" y="3300799"/>
              <a:ext cx="507600" cy="758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Shape 131"/>
            <p:cNvCxnSpPr/>
            <p:nvPr/>
          </p:nvCxnSpPr>
          <p:spPr>
            <a:xfrm rot="10800000">
              <a:off x="761925" y="1918100"/>
              <a:ext cx="51000" cy="7083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Shape 132"/>
            <p:cNvCxnSpPr/>
            <p:nvPr/>
          </p:nvCxnSpPr>
          <p:spPr>
            <a:xfrm flipH="1">
              <a:off x="1165738" y="4128849"/>
              <a:ext cx="1057200" cy="120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Shape 133"/>
            <p:cNvCxnSpPr/>
            <p:nvPr/>
          </p:nvCxnSpPr>
          <p:spPr>
            <a:xfrm rot="10800000">
              <a:off x="4847125" y="2198550"/>
              <a:ext cx="205500" cy="1229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Shape 134"/>
            <p:cNvCxnSpPr/>
            <p:nvPr/>
          </p:nvCxnSpPr>
          <p:spPr>
            <a:xfrm rot="10800000">
              <a:off x="5036150" y="2009375"/>
              <a:ext cx="1254000" cy="171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Shape 135"/>
            <p:cNvCxnSpPr/>
            <p:nvPr/>
          </p:nvCxnSpPr>
          <p:spPr>
            <a:xfrm>
              <a:off x="4980849" y="2143074"/>
              <a:ext cx="1364700" cy="1442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136"/>
            <p:cNvCxnSpPr/>
            <p:nvPr/>
          </p:nvCxnSpPr>
          <p:spPr>
            <a:xfrm flipH="1">
              <a:off x="2301051" y="2143074"/>
              <a:ext cx="2412300" cy="378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Shape 137"/>
            <p:cNvSpPr/>
            <p:nvPr/>
          </p:nvSpPr>
          <p:spPr>
            <a:xfrm>
              <a:off x="5563150" y="1324438"/>
              <a:ext cx="378300" cy="378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Shape 138"/>
            <p:cNvCxnSpPr/>
            <p:nvPr/>
          </p:nvCxnSpPr>
          <p:spPr>
            <a:xfrm flipH="1">
              <a:off x="3498550" y="1513588"/>
              <a:ext cx="2064600" cy="210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组 9"/>
          <p:cNvGrpSpPr/>
          <p:nvPr/>
        </p:nvGrpSpPr>
        <p:grpSpPr>
          <a:xfrm>
            <a:off x="3874505" y="2674516"/>
            <a:ext cx="1836528" cy="879074"/>
            <a:chOff x="4951811" y="1376937"/>
            <a:chExt cx="3219499" cy="1644904"/>
          </a:xfrm>
        </p:grpSpPr>
        <p:sp>
          <p:nvSpPr>
            <p:cNvPr id="41" name="Shape 112"/>
            <p:cNvSpPr/>
            <p:nvPr/>
          </p:nvSpPr>
          <p:spPr>
            <a:xfrm>
              <a:off x="4951811" y="1490707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113"/>
            <p:cNvSpPr/>
            <p:nvPr/>
          </p:nvSpPr>
          <p:spPr>
            <a:xfrm>
              <a:off x="5527086" y="1388087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114"/>
            <p:cNvSpPr/>
            <p:nvPr/>
          </p:nvSpPr>
          <p:spPr>
            <a:xfrm>
              <a:off x="7109464" y="1638761"/>
              <a:ext cx="199799" cy="1997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115"/>
            <p:cNvSpPr/>
            <p:nvPr/>
          </p:nvSpPr>
          <p:spPr>
            <a:xfrm>
              <a:off x="5065231" y="2822042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116"/>
            <p:cNvSpPr/>
            <p:nvPr/>
          </p:nvSpPr>
          <p:spPr>
            <a:xfrm>
              <a:off x="7218012" y="2487749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117"/>
            <p:cNvSpPr/>
            <p:nvPr/>
          </p:nvSpPr>
          <p:spPr>
            <a:xfrm>
              <a:off x="7971511" y="2541726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118"/>
            <p:cNvSpPr/>
            <p:nvPr/>
          </p:nvSpPr>
          <p:spPr>
            <a:xfrm>
              <a:off x="4978813" y="2064569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119"/>
            <p:cNvSpPr/>
            <p:nvPr/>
          </p:nvSpPr>
          <p:spPr>
            <a:xfrm>
              <a:off x="5794152" y="2687548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120"/>
            <p:cNvSpPr/>
            <p:nvPr/>
          </p:nvSpPr>
          <p:spPr>
            <a:xfrm>
              <a:off x="7971511" y="1729576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121"/>
            <p:cNvSpPr/>
            <p:nvPr/>
          </p:nvSpPr>
          <p:spPr>
            <a:xfrm>
              <a:off x="6297300" y="1388087"/>
              <a:ext cx="199799" cy="1997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122"/>
            <p:cNvSpPr/>
            <p:nvPr/>
          </p:nvSpPr>
          <p:spPr>
            <a:xfrm>
              <a:off x="5664893" y="1909042"/>
              <a:ext cx="199799" cy="199799"/>
            </a:xfrm>
            <a:prstGeom prst="ellipse">
              <a:avLst/>
            </a:prstGeom>
            <a:solidFill>
              <a:srgbClr val="00FF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123"/>
            <p:cNvSpPr/>
            <p:nvPr/>
          </p:nvSpPr>
          <p:spPr>
            <a:xfrm>
              <a:off x="6636492" y="2791950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124"/>
            <p:cNvSpPr/>
            <p:nvPr/>
          </p:nvSpPr>
          <p:spPr>
            <a:xfrm>
              <a:off x="6227083" y="2250213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Shape 125"/>
            <p:cNvCxnSpPr/>
            <p:nvPr/>
          </p:nvCxnSpPr>
          <p:spPr>
            <a:xfrm>
              <a:off x="5697625" y="1558627"/>
              <a:ext cx="67181" cy="35048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Shape 126"/>
            <p:cNvCxnSpPr/>
            <p:nvPr/>
          </p:nvCxnSpPr>
          <p:spPr>
            <a:xfrm flipH="1">
              <a:off x="5835381" y="1558627"/>
              <a:ext cx="491180" cy="379634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Shape 127"/>
            <p:cNvCxnSpPr/>
            <p:nvPr/>
          </p:nvCxnSpPr>
          <p:spPr>
            <a:xfrm>
              <a:off x="5835432" y="2079581"/>
              <a:ext cx="420989" cy="199958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Shape 128"/>
            <p:cNvCxnSpPr/>
            <p:nvPr/>
          </p:nvCxnSpPr>
          <p:spPr>
            <a:xfrm>
              <a:off x="5122350" y="1661246"/>
              <a:ext cx="542516" cy="347629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Shape 129"/>
            <p:cNvCxnSpPr/>
            <p:nvPr/>
          </p:nvCxnSpPr>
          <p:spPr>
            <a:xfrm>
              <a:off x="5764793" y="2108841"/>
              <a:ext cx="129291" cy="57864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Shape 130"/>
            <p:cNvCxnSpPr/>
            <p:nvPr/>
          </p:nvCxnSpPr>
          <p:spPr>
            <a:xfrm>
              <a:off x="6397622" y="2420753"/>
              <a:ext cx="268089" cy="40039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Shape 131"/>
            <p:cNvCxnSpPr/>
            <p:nvPr/>
          </p:nvCxnSpPr>
          <p:spPr>
            <a:xfrm rot="10800000">
              <a:off x="5051777" y="1690480"/>
              <a:ext cx="26936" cy="374089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Shape 132"/>
            <p:cNvCxnSpPr/>
            <p:nvPr/>
          </p:nvCxnSpPr>
          <p:spPr>
            <a:xfrm flipH="1">
              <a:off x="5265051" y="2858087"/>
              <a:ext cx="558361" cy="63853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Shape 133"/>
            <p:cNvCxnSpPr/>
            <p:nvPr/>
          </p:nvCxnSpPr>
          <p:spPr>
            <a:xfrm rot="10800000">
              <a:off x="7209377" y="1838600"/>
              <a:ext cx="108535" cy="64915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Shape 134"/>
            <p:cNvCxnSpPr/>
            <p:nvPr/>
          </p:nvCxnSpPr>
          <p:spPr>
            <a:xfrm rot="10800000">
              <a:off x="7309210" y="1738687"/>
              <a:ext cx="662301" cy="90789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Shape 135"/>
            <p:cNvCxnSpPr/>
            <p:nvPr/>
          </p:nvCxnSpPr>
          <p:spPr>
            <a:xfrm>
              <a:off x="7280003" y="1809300"/>
              <a:ext cx="720767" cy="761646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Shape 136"/>
            <p:cNvCxnSpPr/>
            <p:nvPr/>
          </p:nvCxnSpPr>
          <p:spPr>
            <a:xfrm flipH="1">
              <a:off x="5864667" y="1809300"/>
              <a:ext cx="1274057" cy="19964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" name="Shape 137"/>
            <p:cNvSpPr/>
            <p:nvPr/>
          </p:nvSpPr>
          <p:spPr>
            <a:xfrm>
              <a:off x="7587545" y="1376937"/>
              <a:ext cx="199799" cy="1997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" name="Shape 138"/>
            <p:cNvCxnSpPr/>
            <p:nvPr/>
          </p:nvCxnSpPr>
          <p:spPr>
            <a:xfrm flipH="1">
              <a:off x="6497126" y="1476837"/>
              <a:ext cx="1090419" cy="11091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Shape 133"/>
            <p:cNvCxnSpPr/>
            <p:nvPr/>
          </p:nvCxnSpPr>
          <p:spPr>
            <a:xfrm flipH="1" flipV="1">
              <a:off x="6467839" y="1558626"/>
              <a:ext cx="641625" cy="18003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" name="右箭头 8"/>
          <p:cNvSpPr/>
          <p:nvPr/>
        </p:nvSpPr>
        <p:spPr>
          <a:xfrm>
            <a:off x="2090719" y="4914812"/>
            <a:ext cx="1998031" cy="422787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10"/>
          <p:cNvSpPr txBox="1"/>
          <p:nvPr/>
        </p:nvSpPr>
        <p:spPr>
          <a:xfrm>
            <a:off x="1962851" y="4559567"/>
            <a:ext cx="206477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 smtClean="0">
                <a:latin typeface="Calibri" charset="0"/>
                <a:ea typeface="Calibri" charset="0"/>
                <a:cs typeface="Calibri" charset="0"/>
              </a:rPr>
              <a:t>perturbation</a:t>
            </a:r>
            <a:endParaRPr kumimoji="1" lang="zh-CN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68"/>
              <p:cNvSpPr txBox="1"/>
              <p:nvPr/>
            </p:nvSpPr>
            <p:spPr>
              <a:xfrm>
                <a:off x="500067" y="4790739"/>
                <a:ext cx="2064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 (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1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7" y="4790739"/>
                <a:ext cx="206477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69"/>
              <p:cNvSpPr txBox="1"/>
              <p:nvPr/>
            </p:nvSpPr>
            <p:spPr>
              <a:xfrm>
                <a:off x="4058660" y="4768326"/>
                <a:ext cx="2064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𝐺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′=(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′)</m:t>
                      </m:r>
                    </m:oMath>
                  </m:oMathPara>
                </a14:m>
                <a:endParaRPr kumimoji="1" lang="zh-CN" altLang="en-US" sz="18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2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60" y="4768326"/>
                <a:ext cx="206477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0"/>
              <p:cNvSpPr txBox="1"/>
              <p:nvPr/>
            </p:nvSpPr>
            <p:spPr>
              <a:xfrm>
                <a:off x="87317" y="5137030"/>
                <a:ext cx="2064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𝑓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(</m:t>
                      </m:r>
                      <m:r>
                        <a:rPr kumimoji="1" lang="en-US" altLang="zh-CN" sz="1800" i="1" dirty="0" err="1" smtClean="0">
                          <a:latin typeface="Cambria Math" charset="0"/>
                          <a:ea typeface="Roboto" charset="0"/>
                          <a:cs typeface="Roboto" charset="0"/>
                        </a:rPr>
                        <m:t>𝐺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)=</m:t>
                      </m:r>
                      <m:r>
                        <a:rPr kumimoji="1" lang="en-US" altLang="zh-CN" sz="180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𝑦</m:t>
                      </m:r>
                    </m:oMath>
                  </m:oMathPara>
                </a14:m>
                <a:endParaRPr kumimoji="1" lang="zh-CN" altLang="en-US" sz="1800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</mc:Choice>
        <mc:Fallback xmlns="">
          <p:sp>
            <p:nvSpPr>
              <p:cNvPr id="73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7" y="5137030"/>
                <a:ext cx="206477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1"/>
              <p:cNvSpPr txBox="1"/>
              <p:nvPr/>
            </p:nvSpPr>
            <p:spPr>
              <a:xfrm>
                <a:off x="4041398" y="5142255"/>
                <a:ext cx="2064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1800" i="1" dirty="0" smtClean="0">
                              <a:latin typeface="Cambria Math" charset="0"/>
                              <a:ea typeface="Roboto" charset="0"/>
                              <a:cs typeface="Roboto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zh-CN" sz="1800" b="0" i="1" dirty="0" smtClean="0">
                              <a:latin typeface="Cambria Math" charset="0"/>
                              <a:ea typeface="Roboto" charset="0"/>
                              <a:cs typeface="Roboto" charset="0"/>
                            </a:rPr>
                            <m:t>G</m:t>
                          </m:r>
                          <m:r>
                            <a:rPr kumimoji="1" lang="en-US" altLang="zh-CN" sz="1800" b="0" i="1" dirty="0" smtClean="0">
                              <a:latin typeface="Cambria Math" charset="0"/>
                              <a:ea typeface="Roboto" charset="0"/>
                              <a:cs typeface="Roboto" charset="0"/>
                            </a:rPr>
                            <m:t>′</m:t>
                          </m:r>
                        </m:e>
                      </m:d>
                      <m:r>
                        <a:rPr kumimoji="1" lang="en-US" altLang="zh-CN" sz="1800" b="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≠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𝑦</m:t>
                      </m:r>
                      <m:r>
                        <a:rPr kumimoji="1" lang="en-US" altLang="zh-CN" sz="1800" b="0" i="1" dirty="0" smtClean="0">
                          <a:latin typeface="Cambria Math" charset="0"/>
                          <a:ea typeface="Roboto" charset="0"/>
                          <a:cs typeface="Roboto" charset="0"/>
                        </a:rPr>
                        <m:t> </m:t>
                      </m:r>
                    </m:oMath>
                  </m:oMathPara>
                </a14:m>
                <a:endParaRPr kumimoji="1" lang="zh-CN" altLang="en-US" sz="1800" i="1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</mc:Choice>
        <mc:Fallback xmlns="">
          <p:sp>
            <p:nvSpPr>
              <p:cNvPr id="74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398" y="5142255"/>
                <a:ext cx="206477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3"/>
          <p:cNvSpPr txBox="1"/>
          <p:nvPr/>
        </p:nvSpPr>
        <p:spPr>
          <a:xfrm>
            <a:off x="2033807" y="5235683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dirty="0">
                <a:latin typeface="Calibri" charset="0"/>
                <a:ea typeface="Calibri" charset="0"/>
                <a:cs typeface="Calibri" charset="0"/>
              </a:rPr>
              <a:t>f</a:t>
            </a:r>
            <a:r>
              <a:rPr kumimoji="1" lang="en-US" altLang="zh-CN" sz="1800" dirty="0" smtClean="0">
                <a:latin typeface="Calibri" charset="0"/>
                <a:ea typeface="Calibri" charset="0"/>
                <a:cs typeface="Calibri" charset="0"/>
              </a:rPr>
              <a:t>ool the classifier</a:t>
            </a:r>
            <a:endParaRPr kumimoji="1" lang="zh-CN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7" name="矩形 1"/>
          <p:cNvSpPr/>
          <p:nvPr/>
        </p:nvSpPr>
        <p:spPr>
          <a:xfrm>
            <a:off x="453821" y="4775361"/>
            <a:ext cx="1328092" cy="8481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Rectangle 78"/>
          <p:cNvSpPr/>
          <p:nvPr/>
        </p:nvSpPr>
        <p:spPr>
          <a:xfrm>
            <a:off x="1121411" y="1657374"/>
            <a:ext cx="2646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Graph Classification</a:t>
            </a:r>
            <a:endParaRPr lang="en-US" sz="2400" dirty="0"/>
          </a:p>
        </p:txBody>
      </p:sp>
      <p:sp>
        <p:nvSpPr>
          <p:cNvPr id="80" name="矩形 1"/>
          <p:cNvSpPr/>
          <p:nvPr/>
        </p:nvSpPr>
        <p:spPr>
          <a:xfrm>
            <a:off x="4368017" y="4754292"/>
            <a:ext cx="1328092" cy="8481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2374853" y="3194602"/>
            <a:ext cx="137555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383295" y="2806001"/>
            <a:ext cx="1384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Calibri" charset="0"/>
                <a:ea typeface="Calibri" charset="0"/>
                <a:cs typeface="Calibri" charset="0"/>
              </a:rPr>
              <a:t>perturbation</a:t>
            </a:r>
            <a:endParaRPr kumimoji="1" lang="zh-CN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latin typeface="Calibri" charset="0"/>
                <a:ea typeface="Calibri" charset="0"/>
                <a:cs typeface="Calibri" charset="0"/>
              </a:rPr>
              <a:t>Questions</a:t>
            </a:r>
            <a:endParaRPr lang="en-US" sz="3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716490" cy="4547466"/>
          </a:xfrm>
        </p:spPr>
        <p:txBody>
          <a:bodyPr>
            <a:noAutofit/>
          </a:bodyPr>
          <a:lstStyle/>
          <a:p>
            <a:r>
              <a:rPr lang="en-US" sz="2000" dirty="0" smtClean="0"/>
              <a:t>Why </a:t>
            </a:r>
            <a:r>
              <a:rPr lang="en-US" sz="2000" dirty="0"/>
              <a:t>do you need a </a:t>
            </a:r>
            <a:r>
              <a:rPr lang="en-US" sz="2000" dirty="0" smtClean="0"/>
              <a:t>RL based </a:t>
            </a:r>
            <a:r>
              <a:rPr lang="en-US" sz="2000" dirty="0"/>
              <a:t>attack when everything </a:t>
            </a:r>
            <a:r>
              <a:rPr lang="en-US" sz="2000" dirty="0" smtClean="0"/>
              <a:t>is supervised</a:t>
            </a:r>
            <a:r>
              <a:rPr lang="en-US" sz="2000" dirty="0"/>
              <a:t>? Wouldn't something simple like imitation learning </a:t>
            </a:r>
            <a:r>
              <a:rPr lang="en-US" sz="2000" dirty="0" smtClean="0"/>
              <a:t>be </a:t>
            </a:r>
            <a:r>
              <a:rPr lang="en-US" sz="2000" dirty="0"/>
              <a:t>able to attack the network quite robustly and not being </a:t>
            </a:r>
            <a:r>
              <a:rPr lang="en-US" sz="2000" dirty="0" smtClean="0"/>
              <a:t>expensive?</a:t>
            </a:r>
          </a:p>
          <a:p>
            <a:r>
              <a:rPr lang="en-US" sz="2000" dirty="0" smtClean="0"/>
              <a:t>Instead </a:t>
            </a:r>
            <a:r>
              <a:rPr lang="en-US" sz="2000" dirty="0"/>
              <a:t>of using unnoticeable perturbations, would it be better to use a kind of discriminator to discriminate between benign and attacked </a:t>
            </a:r>
            <a:r>
              <a:rPr lang="en-US" sz="2000" dirty="0" smtClean="0"/>
              <a:t>graphs</a:t>
            </a:r>
          </a:p>
          <a:p>
            <a:pPr lvl="1"/>
            <a:r>
              <a:rPr lang="en-US" sz="1600" dirty="0" smtClean="0"/>
              <a:t>Good idea! </a:t>
            </a:r>
            <a:endParaRPr lang="en-US" sz="1600" dirty="0"/>
          </a:p>
          <a:p>
            <a:r>
              <a:rPr lang="en-US" sz="2000" dirty="0" smtClean="0"/>
              <a:t>Is </a:t>
            </a:r>
            <a:r>
              <a:rPr lang="en-US" sz="2000" dirty="0"/>
              <a:t>there an alternative way to restricting the number of malicious edges? Though 'number' is the most straightforward way to defining similarity, </a:t>
            </a:r>
            <a:r>
              <a:rPr lang="en-US" sz="2000" dirty="0" smtClean="0"/>
              <a:t>attack may change the true label of node/graph?</a:t>
            </a:r>
          </a:p>
          <a:p>
            <a:pPr lvl="1"/>
            <a:r>
              <a:rPr lang="en-US" sz="1600" dirty="0" smtClean="0"/>
              <a:t>Discriminator again to preserve structural properties?  </a:t>
            </a:r>
            <a:endParaRPr lang="en-US" sz="1600" dirty="0"/>
          </a:p>
          <a:p>
            <a:r>
              <a:rPr lang="en-US" sz="2000" dirty="0" smtClean="0"/>
              <a:t>What’s the </a:t>
            </a:r>
            <a:r>
              <a:rPr lang="en-US" sz="2000" dirty="0"/>
              <a:t>advantage of </a:t>
            </a:r>
            <a:r>
              <a:rPr lang="en-US" sz="2000" dirty="0" smtClean="0"/>
              <a:t>RL for </a:t>
            </a:r>
            <a:r>
              <a:rPr lang="en-US" sz="2000" dirty="0"/>
              <a:t>attack model compared with other learning methods? Especially considering that it requires prediction </a:t>
            </a:r>
            <a:r>
              <a:rPr lang="en-US" sz="2000" dirty="0" smtClean="0"/>
              <a:t>labels from </a:t>
            </a:r>
            <a:r>
              <a:rPr lang="en-US" sz="2000" dirty="0"/>
              <a:t>the target classifier</a:t>
            </a:r>
            <a:r>
              <a:rPr lang="en-US" sz="2000" dirty="0" smtClean="0"/>
              <a:t>.</a:t>
            </a:r>
          </a:p>
          <a:p>
            <a:pPr lvl="1"/>
            <a:r>
              <a:rPr lang="en-US" sz="1600" dirty="0" smtClean="0"/>
              <a:t>Explore combinatorial search space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Is there </a:t>
            </a:r>
            <a:r>
              <a:rPr lang="en-US" sz="2000" dirty="0"/>
              <a:t>any practical adversarial attacks on a graph neural network? For example, can we use the technique mentioned in the paper to create spam accounts or propagate fake news? </a:t>
            </a:r>
            <a:endParaRPr lang="en-US" sz="2000" dirty="0" smtClean="0"/>
          </a:p>
          <a:p>
            <a:pPr lvl="1"/>
            <a:r>
              <a:rPr lang="en-US" sz="1600" dirty="0" smtClean="0"/>
              <a:t>Fake node addition may be possible but not directly from this methods.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How is it different from existing adversarial attacks? 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hape 111"/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38199" y="1933097"/>
            <a:ext cx="8529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Image</a:t>
            </a:r>
            <a:r>
              <a:rPr kumimoji="1" lang="zh-CN" alt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data is continuous but graphs are discrete.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Calibri" charset="0"/>
                <a:ea typeface="Calibri" charset="0"/>
                <a:cs typeface="Calibri" charset="0"/>
              </a:rPr>
              <a:t>Text data is sequential but graphs have combinatorial structures.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6" y="4203721"/>
            <a:ext cx="3911600" cy="19177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866203" y="4203721"/>
            <a:ext cx="2493633" cy="660523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69543" y="4336613"/>
            <a:ext cx="2823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Adversarial Loss</a:t>
            </a:r>
            <a:endParaRPr lang="en-US" sz="2000" dirty="0"/>
          </a:p>
        </p:txBody>
      </p:sp>
      <p:cxnSp>
        <p:nvCxnSpPr>
          <p:cNvPr id="86" name="Straight Arrow Connector 85"/>
          <p:cNvCxnSpPr>
            <a:stCxn id="78" idx="3"/>
            <a:endCxn id="9" idx="1"/>
          </p:cNvCxnSpPr>
          <p:nvPr/>
        </p:nvCxnSpPr>
        <p:spPr>
          <a:xfrm>
            <a:off x="4359836" y="4533983"/>
            <a:ext cx="709707" cy="26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866202" y="5460897"/>
            <a:ext cx="2493633" cy="482701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359836" y="5702246"/>
            <a:ext cx="709707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069544" y="5481933"/>
                <a:ext cx="2823386" cy="1023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Equivalency indicator to ensure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𝐺</m:t>
                        </m:r>
                      </m:e>
                    </m:acc>
                    <m:r>
                      <a:rPr lang="en-US" sz="20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are “close” or “similar”. </a:t>
                </a:r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44" y="5481933"/>
                <a:ext cx="2823386" cy="1023229"/>
              </a:xfrm>
              <a:prstGeom prst="rect">
                <a:avLst/>
              </a:prstGeom>
              <a:blipFill rotWithShape="0">
                <a:blip r:embed="rId4"/>
                <a:stretch>
                  <a:fillRect l="-2376" t="-77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712694" y="3361765"/>
            <a:ext cx="376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Attacker Model: </a:t>
            </a:r>
            <a:endParaRPr lang="en-US" sz="2400" b="1" dirty="0"/>
          </a:p>
        </p:txBody>
      </p:sp>
      <p:sp>
        <p:nvSpPr>
          <p:cNvPr id="91" name="Rectangle 90"/>
          <p:cNvSpPr/>
          <p:nvPr/>
        </p:nvSpPr>
        <p:spPr>
          <a:xfrm>
            <a:off x="8480759" y="4105975"/>
            <a:ext cx="357543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 charset="0"/>
                <a:ea typeface="Calibri" charset="0"/>
                <a:cs typeface="Calibri" charset="0"/>
              </a:rPr>
              <a:t>Evasion attack: </a:t>
            </a:r>
          </a:p>
          <a:p>
            <a:endParaRPr lang="en-US" sz="22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200" dirty="0" smtClean="0">
                <a:effectLst/>
                <a:latin typeface="Calibri" charset="0"/>
                <a:ea typeface="Calibri" charset="0"/>
                <a:cs typeface="Calibri" charset="0"/>
              </a:rPr>
              <a:t>ttacker g is allowed to add or remove edges at test time. </a:t>
            </a:r>
          </a:p>
          <a:p>
            <a:endParaRPr lang="en-US" sz="22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66202" y="4867425"/>
            <a:ext cx="2493633" cy="590291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4356925" y="5167036"/>
            <a:ext cx="709707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5069542" y="4977904"/>
                <a:ext cx="3247457" cy="407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Attacker model to generate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𝐺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542" y="4977904"/>
                <a:ext cx="3247457" cy="407676"/>
              </a:xfrm>
              <a:prstGeom prst="rect">
                <a:avLst/>
              </a:prstGeom>
              <a:blipFill rotWithShape="0">
                <a:blip r:embed="rId5"/>
                <a:stretch>
                  <a:fillRect l="-2068" t="-6061" r="-7331" b="-2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3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" grpId="0"/>
      <p:bldP spid="87" grpId="0" animBg="1"/>
      <p:bldP spid="89" grpId="0"/>
      <p:bldP spid="90" grpId="0"/>
      <p:bldP spid="91" grpId="0"/>
      <p:bldP spid="93" grpId="0" animBg="1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Equivalence Indicator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hape 111"/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3600" dirty="0"/>
          </a:p>
        </p:txBody>
      </p:sp>
      <p:pic>
        <p:nvPicPr>
          <p:cNvPr id="1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89" y="2562723"/>
            <a:ext cx="4141019" cy="687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2108613"/>
                <a:ext cx="10515600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altLang="zh-CN" sz="2200" b="1" dirty="0" smtClean="0">
                    <a:latin typeface="Calibri" charset="0"/>
                    <a:ea typeface="Calibri" charset="0"/>
                    <a:cs typeface="Calibri" charset="0"/>
                  </a:rPr>
                  <a:t>Explicit semantics: 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In this case, a gold standard classifier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is assumed to be accessible.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kumimoji="1"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00050" indent="-285750">
                  <a:buFont typeface="Arial" charset="0"/>
                  <a:buChar char="•"/>
                </a:pPr>
                <a:endParaRPr kumimoji="1" lang="en-US" altLang="zh-CN" sz="22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00050" indent="-285750">
                  <a:buFont typeface="Arial" charset="0"/>
                  <a:buChar char="•"/>
                </a:pPr>
                <a:endParaRPr kumimoji="1"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altLang="zh-CN" sz="2200" b="1" dirty="0" smtClean="0">
                    <a:latin typeface="Calibri" charset="0"/>
                    <a:ea typeface="Calibri" charset="0"/>
                    <a:cs typeface="Calibri" charset="0"/>
                  </a:rPr>
                  <a:t>Small modifications: 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The attacker is asked to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make as few 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modifications (m perturbations)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as possible within a 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b-hop neighborhood.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altLang="zh-CN" sz="22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8613"/>
                <a:ext cx="10515600" cy="2800767"/>
              </a:xfrm>
              <a:prstGeom prst="rect">
                <a:avLst/>
              </a:prstGeom>
              <a:blipFill rotWithShape="0">
                <a:blip r:embed="rId4"/>
                <a:stretch>
                  <a:fillRect l="-696" t="-1525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80" y="4368811"/>
            <a:ext cx="4851435" cy="1081138"/>
          </a:xfrm>
          <a:prstGeom prst="rect">
            <a:avLst/>
          </a:prstGeom>
        </p:spPr>
      </p:pic>
      <p:pic>
        <p:nvPicPr>
          <p:cNvPr id="22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/>
          <a:stretch/>
        </p:blipFill>
        <p:spPr>
          <a:xfrm>
            <a:off x="3286024" y="5722086"/>
            <a:ext cx="4756345" cy="3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Adversarial Attack Scenarios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351338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W</a:t>
            </a:r>
            <a:r>
              <a:rPr lang="en-US" sz="2400" b="1" dirty="0" smtClean="0"/>
              <a:t>hite </a:t>
            </a:r>
            <a:r>
              <a:rPr lang="en-US" sz="2400" b="1" dirty="0"/>
              <a:t>box attack (WBA): </a:t>
            </a:r>
            <a:r>
              <a:rPr lang="en-US" sz="2400" dirty="0"/>
              <a:t>A</a:t>
            </a:r>
            <a:r>
              <a:rPr lang="en-US" sz="2400" dirty="0" smtClean="0"/>
              <a:t>ccess to </a:t>
            </a:r>
            <a:r>
              <a:rPr lang="en-US" sz="2400" dirty="0" smtClean="0">
                <a:solidFill>
                  <a:srgbClr val="FF0000"/>
                </a:solidFill>
              </a:rPr>
              <a:t>any</a:t>
            </a:r>
            <a:r>
              <a:rPr lang="en-US" sz="2400" dirty="0" smtClean="0"/>
              <a:t> information about the target </a:t>
            </a:r>
            <a:r>
              <a:rPr lang="en-US" sz="2400" dirty="0"/>
              <a:t>classifier, including the prediction, </a:t>
            </a:r>
            <a:r>
              <a:rPr lang="en-US" sz="2400" dirty="0">
                <a:solidFill>
                  <a:srgbClr val="FF0000"/>
                </a:solidFill>
              </a:rPr>
              <a:t>gradient</a:t>
            </a:r>
            <a:r>
              <a:rPr lang="en-US" sz="2400" dirty="0"/>
              <a:t> information, etc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Practical black </a:t>
            </a:r>
            <a:r>
              <a:rPr lang="en-US" sz="2400" b="1" dirty="0"/>
              <a:t>box attack (PBA)</a:t>
            </a:r>
            <a:r>
              <a:rPr lang="en-US" sz="2400" dirty="0"/>
              <a:t>: </a:t>
            </a:r>
            <a:r>
              <a:rPr lang="en-US" sz="2400" dirty="0" smtClean="0"/>
              <a:t> Only the </a:t>
            </a:r>
            <a:r>
              <a:rPr lang="en-US" sz="2400" dirty="0"/>
              <a:t>prediction of the target classifier </a:t>
            </a:r>
            <a:r>
              <a:rPr lang="en-US" sz="2400" dirty="0" smtClean="0"/>
              <a:t>is available</a:t>
            </a:r>
            <a:r>
              <a:rPr lang="en-US" sz="2400" dirty="0"/>
              <a:t>. When the prediction </a:t>
            </a:r>
            <a:r>
              <a:rPr lang="en-US" sz="2400" dirty="0">
                <a:solidFill>
                  <a:srgbClr val="FF0000"/>
                </a:solidFill>
              </a:rPr>
              <a:t>confidence</a:t>
            </a:r>
            <a:r>
              <a:rPr lang="en-US" sz="2400" dirty="0"/>
              <a:t> is accessible: </a:t>
            </a:r>
            <a:r>
              <a:rPr lang="en-US" sz="2400" dirty="0">
                <a:solidFill>
                  <a:srgbClr val="FF0000"/>
                </a:solidFill>
              </a:rPr>
              <a:t>PBA-C</a:t>
            </a:r>
            <a:r>
              <a:rPr lang="en-US" sz="2400" dirty="0"/>
              <a:t>; if only </a:t>
            </a:r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discrete</a:t>
            </a:r>
            <a:r>
              <a:rPr lang="en-US" sz="2400" dirty="0" smtClean="0"/>
              <a:t> label </a:t>
            </a:r>
            <a:r>
              <a:rPr lang="en-US" sz="2400" dirty="0"/>
              <a:t>is allowed: </a:t>
            </a:r>
            <a:r>
              <a:rPr lang="en-US" sz="2400" dirty="0">
                <a:solidFill>
                  <a:srgbClr val="FF0000"/>
                </a:solidFill>
              </a:rPr>
              <a:t>PBA-D</a:t>
            </a:r>
            <a:r>
              <a:rPr lang="en-US" sz="2400" dirty="0" smtClean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/>
              <a:t>Restricted black box attack (RBA): </a:t>
            </a:r>
            <a:r>
              <a:rPr lang="en-US" sz="2400" dirty="0" smtClean="0"/>
              <a:t>Black-box </a:t>
            </a:r>
            <a:r>
              <a:rPr lang="en-US" sz="2400" dirty="0" smtClean="0">
                <a:solidFill>
                  <a:srgbClr val="FF0000"/>
                </a:solidFill>
              </a:rPr>
              <a:t>queries</a:t>
            </a:r>
            <a:r>
              <a:rPr lang="en-US" sz="2400" dirty="0" smtClean="0"/>
              <a:t> allowed only on some samples, and the attacker must create adversarial perturbations to </a:t>
            </a:r>
            <a:r>
              <a:rPr lang="en-US" sz="2400" dirty="0" smtClean="0">
                <a:solidFill>
                  <a:srgbClr val="FF0000"/>
                </a:solidFill>
              </a:rPr>
              <a:t>other</a:t>
            </a:r>
            <a:r>
              <a:rPr lang="en-US" sz="2400" dirty="0" smtClean="0"/>
              <a:t> samples.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WBA &gt; PBA-C &gt; PBA-D &gt; RBA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7899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Gradient-based White Box Attack</a:t>
            </a:r>
            <a:endParaRPr kumimoji="1" lang="en-US" altLang="zh-C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90"/>
                <a:ext cx="4694695" cy="491158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 smtClean="0">
                    <a:solidFill>
                      <a:schemeClr val="tx1">
                        <a:lumMod val="50000"/>
                      </a:schemeClr>
                    </a:solidFill>
                  </a:rPr>
                  <a:t>Perform </a:t>
                </a:r>
                <a:r>
                  <a:rPr lang="en-US" altLang="zh-CN" sz="2400" dirty="0">
                    <a:solidFill>
                      <a:schemeClr val="tx1">
                        <a:lumMod val="50000"/>
                      </a:schemeClr>
                    </a:solidFill>
                  </a:rPr>
                  <a:t>gradient ascent to the gradients of binary adjacency matrix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altLang="zh-CN" sz="2400" dirty="0" smtClean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altLang="zh-CN" sz="240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b="1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90"/>
                <a:ext cx="4694695" cy="4911588"/>
              </a:xfrm>
              <a:blipFill rotWithShape="0">
                <a:blip r:embed="rId3"/>
                <a:stretch>
                  <a:fillRect l="-1818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9090"/>
            <a:ext cx="4397919" cy="1713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29937"/>
            <a:ext cx="4512962" cy="1061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119" y="1411000"/>
            <a:ext cx="6919347" cy="50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2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Attack </a:t>
            </a:r>
            <a:r>
              <a:rPr lang="en-US" altLang="zh-CN" sz="3600" b="1" dirty="0"/>
              <a:t>as Hierarchical Reinforcement Learning </a:t>
            </a:r>
            <a:endParaRPr kumimoji="1" lang="en-US" altLang="zh-CN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90"/>
                <a:ext cx="10862733" cy="49115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 smtClean="0"/>
                  <a:t>Markov Decision Process (MDP):</a:t>
                </a:r>
              </a:p>
              <a:p>
                <a:pPr marL="0" indent="0">
                  <a:buNone/>
                </a:pPr>
                <a:endParaRPr lang="en-US" altLang="zh-CN" sz="2400" b="1" dirty="0" smtClean="0"/>
              </a:p>
              <a:p>
                <a:pPr lvl="1"/>
                <a:r>
                  <a:rPr lang="en-US" altLang="zh-CN" sz="2200" b="1" dirty="0">
                    <a:latin typeface="Calibri" charset="0"/>
                    <a:ea typeface="Calibri" charset="0"/>
                    <a:cs typeface="Calibri" charset="0"/>
                  </a:rPr>
                  <a:t>State: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 at time t is represented by the tuple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charset="0"/>
                            <a:ea typeface="Calibri" charset="0"/>
                            <a:cs typeface="Calibri" charset="0"/>
                          </a:rPr>
                          <m:t>G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,c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).</a:t>
                </a:r>
                <a:endParaRPr lang="en-US" altLang="zh-CN" sz="22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altLang="zh-CN" sz="2200" b="1" dirty="0" smtClean="0">
                    <a:latin typeface="Calibri" charset="0"/>
                    <a:ea typeface="Calibri" charset="0"/>
                    <a:cs typeface="Calibri" charset="0"/>
                  </a:rPr>
                  <a:t>Action: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A single edge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 is decomposed into two ends of this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=(</m:t>
                    </m:r>
                    <m:sSubSup>
                      <m:sSubSup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(2)</m:t>
                        </m:r>
                      </m:sup>
                    </m:sSubSup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 to reduce the action space from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𝑂</m:t>
                    </m:r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sSup>
                      <m:sSupPr>
                        <m:ctrlP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|</m:t>
                        </m:r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𝑉</m:t>
                        </m:r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|</m:t>
                        </m:r>
                      </m:e>
                      <m:sup>
                        <m:r>
                          <a:rPr lang="en-US" altLang="zh-CN" sz="22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p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𝑂</m:t>
                    </m:r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(|</m:t>
                    </m:r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𝑉</m:t>
                    </m:r>
                    <m:r>
                      <a:rPr lang="en-US" altLang="zh-CN" sz="2200" i="1">
                        <a:latin typeface="Cambria Math" charset="0"/>
                        <a:ea typeface="Calibri" charset="0"/>
                        <a:cs typeface="Calibri" charset="0"/>
                      </a:rPr>
                      <m:t>|)</m:t>
                    </m:r>
                  </m:oMath>
                </a14:m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  <a:endParaRPr kumimoji="1"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altLang="zh-CN" sz="2200" b="1" dirty="0" smtClean="0">
                    <a:latin typeface="Calibri" charset="0"/>
                    <a:ea typeface="Calibri" charset="0"/>
                    <a:cs typeface="Calibri" charset="0"/>
                  </a:rPr>
                  <a:t>Reward</a:t>
                </a:r>
                <a:r>
                  <a:rPr lang="en-US" altLang="zh-CN" sz="2200" b="1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A non-zero reward is only received at the end of modifications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</a:p>
              <a:p>
                <a:pPr lvl="1"/>
                <a:endParaRPr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609596" lvl="1" indent="0">
                  <a:buNone/>
                </a:pPr>
                <a:endParaRPr lang="en-US" altLang="zh-CN" sz="2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endParaRPr lang="en-US" altLang="zh-CN" sz="22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endParaRPr lang="en-US" altLang="zh-CN" sz="22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endParaRPr lang="en-US" altLang="zh-CN" sz="2200" b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altLang="zh-CN" sz="2200" b="1" dirty="0" smtClean="0">
                    <a:latin typeface="Calibri" charset="0"/>
                    <a:ea typeface="Calibri" charset="0"/>
                    <a:cs typeface="Calibri" charset="0"/>
                  </a:rPr>
                  <a:t>Terminal</a:t>
                </a:r>
                <a:r>
                  <a:rPr lang="en-US" altLang="zh-CN" sz="2200" b="1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  <a:r>
                  <a:rPr lang="en-US" altLang="zh-CN" sz="2200" dirty="0">
                    <a:latin typeface="Calibri" charset="0"/>
                    <a:ea typeface="Calibri" charset="0"/>
                    <a:cs typeface="Calibri" charset="0"/>
                  </a:rPr>
                  <a:t>The process stops once the agent modifies m edges</a:t>
                </a:r>
                <a:r>
                  <a:rPr lang="en-US" altLang="zh-CN" sz="2200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  <a:endParaRPr kumimoji="1" lang="zh-CN" altLang="en-US" sz="24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90"/>
                <a:ext cx="10862733" cy="4911588"/>
              </a:xfrm>
              <a:blipFill rotWithShape="0">
                <a:blip r:embed="rId3"/>
                <a:stretch>
                  <a:fillRect l="-898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38" y="4183230"/>
            <a:ext cx="4771923" cy="1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b="1" dirty="0" smtClean="0"/>
              <a:t>Attack Policy</a:t>
            </a:r>
            <a:endParaRPr kumimoji="1" lang="en-US" altLang="zh-CN" sz="3600" b="1" dirty="0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4" y="1311280"/>
            <a:ext cx="10042012" cy="2704496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30" y="4015777"/>
            <a:ext cx="8746884" cy="26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b="1" dirty="0" smtClean="0"/>
              <a:t>Q-learning</a:t>
            </a:r>
            <a:endParaRPr kumimoji="1" lang="en-US" altLang="zh-CN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38" y="1745261"/>
            <a:ext cx="6353993" cy="851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4872" y="1827752"/>
            <a:ext cx="3597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Node </a:t>
            </a:r>
            <a:r>
              <a:rPr lang="en-US" sz="2200" dirty="0" err="1" smtClean="0"/>
              <a:t>embeddings</a:t>
            </a:r>
            <a:r>
              <a:rPr lang="en-US" sz="2200" dirty="0" smtClean="0"/>
              <a:t> from structure2vec. 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238" y="2962219"/>
            <a:ext cx="6610852" cy="14772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238" y="4914900"/>
            <a:ext cx="9754625" cy="8787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16685" y="3269975"/>
            <a:ext cx="3716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Representation of a </a:t>
            </a:r>
            <a:r>
              <a:rPr lang="en-US" sz="2200" smtClean="0"/>
              <a:t>state tuple</a:t>
            </a:r>
            <a:endParaRPr lang="en-US" sz="2200" dirty="0"/>
          </a:p>
        </p:txBody>
      </p:sp>
      <p:cxnSp>
        <p:nvCxnSpPr>
          <p:cNvPr id="26" name="Curved Connector 25"/>
          <p:cNvCxnSpPr>
            <a:stCxn id="4" idx="0"/>
          </p:cNvCxnSpPr>
          <p:nvPr/>
        </p:nvCxnSpPr>
        <p:spPr>
          <a:xfrm rot="16200000" flipH="1" flipV="1">
            <a:off x="8243004" y="328448"/>
            <a:ext cx="191548" cy="3190155"/>
          </a:xfrm>
          <a:prstGeom prst="curvedConnector4">
            <a:avLst>
              <a:gd name="adj1" fmla="val -119343"/>
              <a:gd name="adj2" fmla="val 10208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8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1535</Words>
  <Application>Microsoft Macintosh PowerPoint</Application>
  <PresentationFormat>Widescreen</PresentationFormat>
  <Paragraphs>179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Calibri Light</vt:lpstr>
      <vt:lpstr>Cambria Math</vt:lpstr>
      <vt:lpstr>DengXian</vt:lpstr>
      <vt:lpstr>Mangal</vt:lpstr>
      <vt:lpstr>Roboto</vt:lpstr>
      <vt:lpstr>等线</vt:lpstr>
      <vt:lpstr>等线 Light</vt:lpstr>
      <vt:lpstr>Arial</vt:lpstr>
      <vt:lpstr>Office Theme</vt:lpstr>
      <vt:lpstr>1_Office Theme</vt:lpstr>
      <vt:lpstr>PowerPoint Presentation</vt:lpstr>
      <vt:lpstr>Problem setting</vt:lpstr>
      <vt:lpstr>How is it different from existing adversarial attacks? </vt:lpstr>
      <vt:lpstr>Equivalence Indicator</vt:lpstr>
      <vt:lpstr>Adversarial Attack Scenarios</vt:lpstr>
      <vt:lpstr>Gradient-based White Box Attack</vt:lpstr>
      <vt:lpstr>Attack as Hierarchical Reinforcement Learning </vt:lpstr>
      <vt:lpstr>Attack Policy</vt:lpstr>
      <vt:lpstr>Q-learning</vt:lpstr>
      <vt:lpstr>Genetic Algorithm</vt:lpstr>
      <vt:lpstr>Experiments: graph-level attack</vt:lpstr>
      <vt:lpstr>Experiments: graph-level attack</vt:lpstr>
      <vt:lpstr>Experiments: node-level attack</vt:lpstr>
      <vt:lpstr>Experiments: node-level attack</vt:lpstr>
      <vt:lpstr>Experiments: Simple Defense Strategy (Edge dropout)</vt:lpstr>
      <vt:lpstr>Experiments: Adversarial Graphs</vt:lpstr>
      <vt:lpstr>Conclusions</vt:lpstr>
      <vt:lpstr>Related Work – Adding fake nodes </vt:lpstr>
      <vt:lpstr>Related Work – Meta-learning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2018-10-27T04:23:10Z</dcterms:created>
  <dcterms:modified xsi:type="dcterms:W3CDTF">2018-10-30T20:22:44Z</dcterms:modified>
</cp:coreProperties>
</file>